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57" r:id="rId4"/>
    <p:sldId id="268" r:id="rId5"/>
    <p:sldId id="266" r:id="rId6"/>
    <p:sldId id="259" r:id="rId7"/>
    <p:sldId id="269" r:id="rId8"/>
    <p:sldId id="258" r:id="rId9"/>
    <p:sldId id="270" r:id="rId10"/>
    <p:sldId id="267"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8" autoAdjust="0"/>
    <p:restoredTop sz="94692"/>
  </p:normalViewPr>
  <p:slideViewPr>
    <p:cSldViewPr>
      <p:cViewPr varScale="1">
        <p:scale>
          <a:sx n="78" d="100"/>
          <a:sy n="78" d="100"/>
        </p:scale>
        <p:origin x="16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002D0-6311-CF40-92AC-CB0A9F2D6B31}" type="datetimeFigureOut">
              <a:rPr lang="nl-NL" smtClean="0"/>
              <a:t>16-3-2020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096C6-0547-0748-8A1E-98DA177CB1D1}" type="slidenum">
              <a:rPr lang="nl-NL" smtClean="0"/>
              <a:t>‹nr.›</a:t>
            </a:fld>
            <a:endParaRPr lang="nl-NL"/>
          </a:p>
        </p:txBody>
      </p:sp>
    </p:spTree>
    <p:extLst>
      <p:ext uri="{BB962C8B-B14F-4D97-AF65-F5344CB8AC3E}">
        <p14:creationId xmlns:p14="http://schemas.microsoft.com/office/powerpoint/2010/main" val="310952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15096C6-0547-0748-8A1E-98DA177CB1D1}" type="slidenum">
              <a:rPr lang="nl-NL" smtClean="0"/>
              <a:t>1</a:t>
            </a:fld>
            <a:endParaRPr lang="nl-NL"/>
          </a:p>
        </p:txBody>
      </p:sp>
    </p:spTree>
    <p:extLst>
      <p:ext uri="{BB962C8B-B14F-4D97-AF65-F5344CB8AC3E}">
        <p14:creationId xmlns:p14="http://schemas.microsoft.com/office/powerpoint/2010/main" val="194840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6624" y="2712333"/>
            <a:ext cx="7772400" cy="1470025"/>
          </a:xfrm>
        </p:spPr>
        <p:txBody>
          <a:bodyPr/>
          <a:lstStyle>
            <a:lvl1pPr algn="l">
              <a:defRPr sz="2200"/>
            </a:lvl1pPr>
          </a:lstStyle>
          <a:p>
            <a:r>
              <a:rPr lang="nl-NL"/>
              <a:t>Klik om de stijl te bewerken</a:t>
            </a:r>
          </a:p>
        </p:txBody>
      </p:sp>
      <p:sp>
        <p:nvSpPr>
          <p:cNvPr id="3075" name="Rectangle 3"/>
          <p:cNvSpPr>
            <a:spLocks noGrp="1" noChangeArrowheads="1"/>
          </p:cNvSpPr>
          <p:nvPr>
            <p:ph type="subTitle" idx="1"/>
          </p:nvPr>
        </p:nvSpPr>
        <p:spPr>
          <a:xfrm>
            <a:off x="606624" y="4328725"/>
            <a:ext cx="6400800" cy="1752600"/>
          </a:xfrm>
        </p:spPr>
        <p:txBody>
          <a:bodyPr/>
          <a:lstStyle>
            <a:lvl1pPr marL="0" indent="0">
              <a:buFont typeface="Wingdings" pitchFamily="2" charset="2"/>
              <a:buNone/>
              <a:defRPr>
                <a:solidFill>
                  <a:schemeClr val="bg1"/>
                </a:solidFill>
              </a:defRPr>
            </a:lvl1pPr>
          </a:lstStyle>
          <a:p>
            <a:r>
              <a:rPr lang="nl-NL"/>
              <a:t>Klik om de ondertitelstijl van het model te bewerken</a:t>
            </a:r>
          </a:p>
        </p:txBody>
      </p:sp>
      <p:sp>
        <p:nvSpPr>
          <p:cNvPr id="3076" name="Rectangle 4"/>
          <p:cNvSpPr>
            <a:spLocks noGrp="1" noChangeArrowheads="1"/>
          </p:cNvSpPr>
          <p:nvPr>
            <p:ph type="dt" sz="half" idx="2"/>
          </p:nvPr>
        </p:nvSpPr>
        <p:spPr bwMode="auto">
          <a:xfrm>
            <a:off x="611188" y="47625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defRPr>
            </a:lvl1pPr>
          </a:lstStyle>
          <a:p>
            <a:r>
              <a:rPr lang="nl-NL"/>
              <a:t>Datum</a:t>
            </a: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3078" name="Rectangle 6"/>
          <p:cNvSpPr>
            <a:spLocks noGrp="1" noChangeArrowheads="1"/>
          </p:cNvSpPr>
          <p:nvPr>
            <p:ph type="sldNum" sz="quarter" idx="4"/>
          </p:nvPr>
        </p:nvSpPr>
        <p:spPr bwMode="auto">
          <a:xfrm>
            <a:off x="6372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16826C5-5CE2-492A-A8D7-25D6CE7B7D73}"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49275"/>
            <a:ext cx="2057400" cy="48244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549275"/>
            <a:ext cx="6019800" cy="48244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8313" y="1412776"/>
            <a:ext cx="403225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52963" y="1412974"/>
            <a:ext cx="403383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18488" cy="503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68313" y="1341438"/>
            <a:ext cx="8218487"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2600">
          <a:solidFill>
            <a:schemeClr val="bg1"/>
          </a:solidFill>
          <a:latin typeface="+mj-lt"/>
          <a:ea typeface="+mj-ea"/>
          <a:cs typeface="+mj-cs"/>
        </a:defRPr>
      </a:lvl1pPr>
      <a:lvl2pPr algn="ctr" rtl="0" eaLnBrk="1" fontAlgn="base" hangingPunct="1">
        <a:spcBef>
          <a:spcPct val="0"/>
        </a:spcBef>
        <a:spcAft>
          <a:spcPct val="0"/>
        </a:spcAft>
        <a:defRPr sz="2600">
          <a:solidFill>
            <a:schemeClr val="bg1"/>
          </a:solidFill>
          <a:latin typeface="Arial" charset="0"/>
          <a:cs typeface="Arial" charset="0"/>
        </a:defRPr>
      </a:lvl2pPr>
      <a:lvl3pPr algn="ctr" rtl="0" eaLnBrk="1" fontAlgn="base" hangingPunct="1">
        <a:spcBef>
          <a:spcPct val="0"/>
        </a:spcBef>
        <a:spcAft>
          <a:spcPct val="0"/>
        </a:spcAft>
        <a:defRPr sz="2600">
          <a:solidFill>
            <a:schemeClr val="bg1"/>
          </a:solidFill>
          <a:latin typeface="Arial" charset="0"/>
          <a:cs typeface="Arial" charset="0"/>
        </a:defRPr>
      </a:lvl3pPr>
      <a:lvl4pPr algn="ctr" rtl="0" eaLnBrk="1" fontAlgn="base" hangingPunct="1">
        <a:spcBef>
          <a:spcPct val="0"/>
        </a:spcBef>
        <a:spcAft>
          <a:spcPct val="0"/>
        </a:spcAft>
        <a:defRPr sz="2600">
          <a:solidFill>
            <a:schemeClr val="bg1"/>
          </a:solidFill>
          <a:latin typeface="Arial" charset="0"/>
          <a:cs typeface="Arial" charset="0"/>
        </a:defRPr>
      </a:lvl4pPr>
      <a:lvl5pPr algn="ctr" rtl="0" eaLnBrk="1" fontAlgn="base" hangingPunct="1">
        <a:spcBef>
          <a:spcPct val="0"/>
        </a:spcBef>
        <a:spcAft>
          <a:spcPct val="0"/>
        </a:spcAft>
        <a:defRPr sz="2600">
          <a:solidFill>
            <a:schemeClr val="bg1"/>
          </a:solidFill>
          <a:latin typeface="Arial" charset="0"/>
          <a:cs typeface="Arial" charset="0"/>
        </a:defRPr>
      </a:lvl5pPr>
      <a:lvl6pPr marL="457200" algn="ctr" rtl="0" eaLnBrk="1" fontAlgn="base" hangingPunct="1">
        <a:spcBef>
          <a:spcPct val="0"/>
        </a:spcBef>
        <a:spcAft>
          <a:spcPct val="0"/>
        </a:spcAft>
        <a:defRPr sz="2600">
          <a:solidFill>
            <a:schemeClr val="bg1"/>
          </a:solidFill>
          <a:latin typeface="Arial" charset="0"/>
          <a:cs typeface="Arial" charset="0"/>
        </a:defRPr>
      </a:lvl6pPr>
      <a:lvl7pPr marL="914400" algn="ctr" rtl="0" eaLnBrk="1" fontAlgn="base" hangingPunct="1">
        <a:spcBef>
          <a:spcPct val="0"/>
        </a:spcBef>
        <a:spcAft>
          <a:spcPct val="0"/>
        </a:spcAft>
        <a:defRPr sz="2600">
          <a:solidFill>
            <a:schemeClr val="bg1"/>
          </a:solidFill>
          <a:latin typeface="Arial" charset="0"/>
          <a:cs typeface="Arial" charset="0"/>
        </a:defRPr>
      </a:lvl7pPr>
      <a:lvl8pPr marL="1371600" algn="ctr" rtl="0" eaLnBrk="1" fontAlgn="base" hangingPunct="1">
        <a:spcBef>
          <a:spcPct val="0"/>
        </a:spcBef>
        <a:spcAft>
          <a:spcPct val="0"/>
        </a:spcAft>
        <a:defRPr sz="2600">
          <a:solidFill>
            <a:schemeClr val="bg1"/>
          </a:solidFill>
          <a:latin typeface="Arial" charset="0"/>
          <a:cs typeface="Arial" charset="0"/>
        </a:defRPr>
      </a:lvl8pPr>
      <a:lvl9pPr marL="1828800" algn="ctr" rtl="0" eaLnBrk="1" fontAlgn="base" hangingPunct="1">
        <a:spcBef>
          <a:spcPct val="0"/>
        </a:spcBef>
        <a:spcAft>
          <a:spcPct val="0"/>
        </a:spcAft>
        <a:defRPr sz="2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rgbClr val="00AFE3"/>
        </a:buClr>
        <a:buFont typeface="Wingdings" pitchFamily="2" charset="2"/>
        <a:buChar char="l"/>
        <a:defRPr sz="2600">
          <a:solidFill>
            <a:schemeClr val="tx1"/>
          </a:solidFill>
          <a:latin typeface="+mn-lt"/>
          <a:ea typeface="+mn-ea"/>
          <a:cs typeface="+mn-cs"/>
        </a:defRPr>
      </a:lvl1pPr>
      <a:lvl2pPr marL="742950" indent="-285750" algn="l" rtl="0" eaLnBrk="1" fontAlgn="base" hangingPunct="1">
        <a:spcBef>
          <a:spcPct val="20000"/>
        </a:spcBef>
        <a:spcAft>
          <a:spcPct val="0"/>
        </a:spcAft>
        <a:buClr>
          <a:srgbClr val="00AFE3"/>
        </a:buClr>
        <a:buFont typeface="Wingdings" pitchFamily="2" charset="2"/>
        <a:buChar char="l"/>
        <a:defRPr sz="2400">
          <a:solidFill>
            <a:schemeClr val="tx1"/>
          </a:solidFill>
          <a:latin typeface="+mn-lt"/>
          <a:cs typeface="+mn-cs"/>
        </a:defRPr>
      </a:lvl2pPr>
      <a:lvl3pPr marL="1143000" indent="-228600" algn="l" rtl="0" eaLnBrk="1" fontAlgn="base" hangingPunct="1">
        <a:spcBef>
          <a:spcPct val="20000"/>
        </a:spcBef>
        <a:spcAft>
          <a:spcPct val="0"/>
        </a:spcAft>
        <a:buClr>
          <a:srgbClr val="00AFE3"/>
        </a:buClr>
        <a:buFont typeface="Wingdings" pitchFamily="2" charset="2"/>
        <a:buChar char="l"/>
        <a:defRPr sz="2200">
          <a:solidFill>
            <a:schemeClr val="tx1"/>
          </a:solidFill>
          <a:latin typeface="+mn-lt"/>
          <a:cs typeface="+mn-cs"/>
        </a:defRPr>
      </a:lvl3pPr>
      <a:lvl4pPr marL="1600200" indent="-228600" algn="l" rtl="0" eaLnBrk="1" fontAlgn="base" hangingPunct="1">
        <a:spcBef>
          <a:spcPct val="20000"/>
        </a:spcBef>
        <a:spcAft>
          <a:spcPct val="0"/>
        </a:spcAft>
        <a:buClr>
          <a:srgbClr val="00AFE3"/>
        </a:buClr>
        <a:buFont typeface="Wingdings" pitchFamily="2" charset="2"/>
        <a:buChar char="l"/>
        <a:defRPr sz="2000">
          <a:solidFill>
            <a:schemeClr val="tx1"/>
          </a:solidFill>
          <a:latin typeface="+mn-lt"/>
          <a:cs typeface="+mn-cs"/>
        </a:defRPr>
      </a:lvl4pPr>
      <a:lvl5pPr marL="2057400" indent="-228600" algn="l" rtl="0" eaLnBrk="1" fontAlgn="base" hangingPunct="1">
        <a:spcBef>
          <a:spcPct val="20000"/>
        </a:spcBef>
        <a:spcAft>
          <a:spcPct val="0"/>
        </a:spcAft>
        <a:buClr>
          <a:srgbClr val="00AFE3"/>
        </a:buClr>
        <a:buFont typeface="Wingdings" pitchFamily="2" charset="2"/>
        <a:buChar char="l"/>
        <a:defRPr>
          <a:solidFill>
            <a:schemeClr val="tx1"/>
          </a:solidFill>
          <a:latin typeface="+mn-lt"/>
          <a:cs typeface="+mn-cs"/>
        </a:defRPr>
      </a:lvl5pPr>
      <a:lvl6pPr marL="2514600" indent="-228600" algn="l" rtl="0" eaLnBrk="1" fontAlgn="base" hangingPunct="1">
        <a:spcBef>
          <a:spcPct val="20000"/>
        </a:spcBef>
        <a:spcAft>
          <a:spcPct val="0"/>
        </a:spcAft>
        <a:buClr>
          <a:srgbClr val="00AFE3"/>
        </a:buClr>
        <a:buFont typeface="Wingdings" pitchFamily="2" charset="2"/>
        <a:buChar char="l"/>
        <a:defRPr>
          <a:solidFill>
            <a:schemeClr val="tx1"/>
          </a:solidFill>
          <a:latin typeface="+mn-lt"/>
          <a:cs typeface="+mn-cs"/>
        </a:defRPr>
      </a:lvl6pPr>
      <a:lvl7pPr marL="2971800" indent="-228600" algn="l" rtl="0" eaLnBrk="1" fontAlgn="base" hangingPunct="1">
        <a:spcBef>
          <a:spcPct val="20000"/>
        </a:spcBef>
        <a:spcAft>
          <a:spcPct val="0"/>
        </a:spcAft>
        <a:buClr>
          <a:srgbClr val="00AFE3"/>
        </a:buClr>
        <a:buFont typeface="Wingdings" pitchFamily="2" charset="2"/>
        <a:buChar char="l"/>
        <a:defRPr>
          <a:solidFill>
            <a:schemeClr val="tx1"/>
          </a:solidFill>
          <a:latin typeface="+mn-lt"/>
          <a:cs typeface="+mn-cs"/>
        </a:defRPr>
      </a:lvl7pPr>
      <a:lvl8pPr marL="3429000" indent="-228600" algn="l" rtl="0" eaLnBrk="1" fontAlgn="base" hangingPunct="1">
        <a:spcBef>
          <a:spcPct val="20000"/>
        </a:spcBef>
        <a:spcAft>
          <a:spcPct val="0"/>
        </a:spcAft>
        <a:buClr>
          <a:srgbClr val="00AFE3"/>
        </a:buClr>
        <a:buFont typeface="Wingdings" pitchFamily="2" charset="2"/>
        <a:buChar char="l"/>
        <a:defRPr>
          <a:solidFill>
            <a:schemeClr val="tx1"/>
          </a:solidFill>
          <a:latin typeface="+mn-lt"/>
          <a:cs typeface="+mn-cs"/>
        </a:defRPr>
      </a:lvl8pPr>
      <a:lvl9pPr marL="3886200" indent="-228600" algn="l" rtl="0" eaLnBrk="1" fontAlgn="base" hangingPunct="1">
        <a:spcBef>
          <a:spcPct val="20000"/>
        </a:spcBef>
        <a:spcAft>
          <a:spcPct val="0"/>
        </a:spcAft>
        <a:buClr>
          <a:srgbClr val="00AFE3"/>
        </a:buClr>
        <a:buFont typeface="Wingdings" pitchFamily="2" charset="2"/>
        <a:buChar char="l"/>
        <a:defRPr>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vm.nl/coronavirus/covid-19" TargetMode="External"/><Relationship Id="rId2" Type="http://schemas.openxmlformats.org/officeDocument/2006/relationships/hyperlink" Target="https://www.rijksoverheid.nl/actueel/nieuws/2020/03/12/nieuwe-maatregelen-tegen-verspreiding-coronavirus-in-nederl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jeugdjournaal.nl/artikel/2327156-speciaal-nos-jeugdjournaal-over-het-corona-viru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gdtwente.nl/images/FOLDERS/Handleidinghandenwassen.pdf" TargetMode="External"/><Relationship Id="rId2" Type="http://schemas.openxmlformats.org/officeDocument/2006/relationships/image" Target="../media/image3.tiff"/><Relationship Id="rId1" Type="http://schemas.openxmlformats.org/officeDocument/2006/relationships/slideLayout" Target="../slideLayouts/slideLayout5.xml"/><Relationship Id="rId5" Type="http://schemas.openxmlformats.org/officeDocument/2006/relationships/image" Target="../media/image4.tiff"/><Relationship Id="rId4" Type="http://schemas.openxmlformats.org/officeDocument/2006/relationships/hyperlink" Target="https://www.vttl.be/sites/www2.vttl.be/files/affiche%20voorzorgsmaatregelen_0.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3068960"/>
            <a:ext cx="7772400" cy="1470025"/>
          </a:xfrm>
        </p:spPr>
        <p:txBody>
          <a:bodyPr/>
          <a:lstStyle/>
          <a:p>
            <a:r>
              <a:rPr lang="nl-NL" sz="4000" b="1" dirty="0"/>
              <a:t>Praten met kinderen over Corona</a:t>
            </a:r>
          </a:p>
        </p:txBody>
      </p:sp>
      <p:sp>
        <p:nvSpPr>
          <p:cNvPr id="2051" name="Rectangle 3"/>
          <p:cNvSpPr>
            <a:spLocks noGrp="1" noChangeArrowheads="1"/>
          </p:cNvSpPr>
          <p:nvPr>
            <p:ph type="subTitle" idx="1"/>
          </p:nvPr>
        </p:nvSpPr>
        <p:spPr>
          <a:xfrm>
            <a:off x="395536" y="4538985"/>
            <a:ext cx="8352928" cy="1752600"/>
          </a:xfrm>
        </p:spPr>
        <p:txBody>
          <a:bodyPr/>
          <a:lstStyle/>
          <a:p>
            <a:r>
              <a:rPr lang="nl-NL" dirty="0"/>
              <a:t>Informatie voor ouders</a:t>
            </a:r>
          </a:p>
          <a:p>
            <a:r>
              <a:rPr lang="nl-NL" dirty="0"/>
              <a:t>door </a:t>
            </a:r>
            <a:r>
              <a:rPr lang="nl-NL" dirty="0" err="1"/>
              <a:t>Anka</a:t>
            </a:r>
            <a:r>
              <a:rPr lang="nl-NL" dirty="0"/>
              <a:t> Wagenaar</a:t>
            </a:r>
          </a:p>
          <a:p>
            <a:r>
              <a:rPr lang="nl-NL" dirty="0"/>
              <a:t>klinisch psycholoog, psychotherapeut, orthopedagoog. </a:t>
            </a:r>
          </a:p>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ADCAFBD-A12E-234D-98F2-AE557928B16D}"/>
              </a:ext>
            </a:extLst>
          </p:cNvPr>
          <p:cNvSpPr>
            <a:spLocks noGrp="1"/>
          </p:cNvSpPr>
          <p:nvPr>
            <p:ph type="title"/>
          </p:nvPr>
        </p:nvSpPr>
        <p:spPr/>
        <p:txBody>
          <a:bodyPr/>
          <a:lstStyle/>
          <a:p>
            <a:pPr algn="l"/>
            <a:r>
              <a:rPr lang="nl-NL" b="1" dirty="0">
                <a:solidFill>
                  <a:srgbClr val="00AFE3"/>
                </a:solidFill>
              </a:rPr>
              <a:t>Hoe kan ik als ouder met mijn zorgen </a:t>
            </a:r>
            <a:br>
              <a:rPr lang="nl-NL" b="1" dirty="0">
                <a:solidFill>
                  <a:srgbClr val="00AFE3"/>
                </a:solidFill>
              </a:rPr>
            </a:br>
            <a:r>
              <a:rPr lang="nl-NL" b="1" dirty="0">
                <a:solidFill>
                  <a:srgbClr val="00AFE3"/>
                </a:solidFill>
              </a:rPr>
              <a:t>omgaan?</a:t>
            </a:r>
          </a:p>
        </p:txBody>
      </p:sp>
      <p:sp>
        <p:nvSpPr>
          <p:cNvPr id="3" name="Tijdelijke aanduiding voor inhoud 2">
            <a:extLst>
              <a:ext uri="{FF2B5EF4-FFF2-40B4-BE49-F238E27FC236}">
                <a16:creationId xmlns="" xmlns:a16="http://schemas.microsoft.com/office/drawing/2014/main" id="{85BFD625-BC5F-D94A-806B-2BCEDAD28A71}"/>
              </a:ext>
            </a:extLst>
          </p:cNvPr>
          <p:cNvSpPr>
            <a:spLocks noGrp="1"/>
          </p:cNvSpPr>
          <p:nvPr>
            <p:ph idx="1"/>
          </p:nvPr>
        </p:nvSpPr>
        <p:spPr/>
        <p:txBody>
          <a:bodyPr/>
          <a:lstStyle/>
          <a:p>
            <a:pPr marL="0" indent="0">
              <a:buNone/>
            </a:pPr>
            <a:r>
              <a:rPr lang="nl-NL" sz="2000" dirty="0"/>
              <a:t>Er is </a:t>
            </a:r>
            <a:r>
              <a:rPr lang="nl-NL" sz="2000"/>
              <a:t>veel </a:t>
            </a:r>
            <a:r>
              <a:rPr lang="nl-NL" sz="2000" smtClean="0"/>
              <a:t>media-aandacht </a:t>
            </a:r>
            <a:r>
              <a:rPr lang="nl-NL" sz="2000" dirty="0"/>
              <a:t>voor </a:t>
            </a:r>
            <a:r>
              <a:rPr lang="nl-NL" sz="2000"/>
              <a:t>het </a:t>
            </a:r>
            <a:r>
              <a:rPr lang="nl-NL" sz="2000" smtClean="0"/>
              <a:t>corona-virus </a:t>
            </a:r>
            <a:r>
              <a:rPr lang="nl-NL" sz="2000" dirty="0"/>
              <a:t>en dat kan je ongerust maken. Het helpt om je eigen zorgen en gevoelens te herkennen. </a:t>
            </a:r>
          </a:p>
          <a:p>
            <a:pPr marL="0" indent="0">
              <a:buNone/>
            </a:pPr>
            <a:r>
              <a:rPr lang="nl-NL" sz="2000" dirty="0"/>
              <a:t>Haal bewust bewust en rustig adem (1 minuut), zoek een moment van ontspanning en bedenk wat je zelf kunt doen om niet ziek te worden of te voorkomen dat anderen ziek worden. Praat, bel, chat met vrienden of kennissen over het nieuws, maar ook over andere zaken. Blijf bij feiten en zoek informatie op betrouwbare sites, zoals die van de Rijksoverheid, de GGD en de RIVM. Als je merkt dat de zorgen en angsten te groot worden, zoek dan deskundige hulp of neem contact op met je hulpverlener. </a:t>
            </a:r>
          </a:p>
          <a:p>
            <a:pPr marL="0" indent="0">
              <a:buNone/>
            </a:pPr>
            <a:endParaRPr lang="nl-NL" sz="2000" dirty="0"/>
          </a:p>
          <a:p>
            <a:pPr marL="0" indent="0">
              <a:buNone/>
            </a:pPr>
            <a:r>
              <a:rPr lang="nl-NL" sz="1400" dirty="0">
                <a:hlinkClick r:id="rId2"/>
              </a:rPr>
              <a:t>https://www.rijksoverheid.nl/actueel/nieuws/2020/03/12/nieuwe-maatregelen-tegen-verspreiding-coronavirus-in-nederland</a:t>
            </a:r>
            <a:endParaRPr lang="nl-NL" sz="1400" dirty="0"/>
          </a:p>
          <a:p>
            <a:pPr marL="0" indent="0">
              <a:buNone/>
            </a:pPr>
            <a:r>
              <a:rPr lang="nl-NL" sz="1400" dirty="0">
                <a:hlinkClick r:id="rId3"/>
              </a:rPr>
              <a:t>https://www.ggddrenthe.nl/over-de-ggd/actueel/coronavirus-covid-19/</a:t>
            </a:r>
          </a:p>
          <a:p>
            <a:pPr marL="0" indent="0">
              <a:buNone/>
            </a:pPr>
            <a:r>
              <a:rPr lang="nl-NL" sz="1400" dirty="0">
                <a:hlinkClick r:id="rId3"/>
              </a:rPr>
              <a:t>https://www.rivm.nl/coronavirus/covid-19</a:t>
            </a:r>
            <a:endParaRPr lang="nl-NL" sz="1400" dirty="0"/>
          </a:p>
          <a:p>
            <a:pPr marL="0" indent="0">
              <a:buNone/>
            </a:pPr>
            <a:endParaRPr lang="nl-NL" sz="2000" dirty="0"/>
          </a:p>
        </p:txBody>
      </p:sp>
    </p:spTree>
    <p:extLst>
      <p:ext uri="{BB962C8B-B14F-4D97-AF65-F5344CB8AC3E}">
        <p14:creationId xmlns:p14="http://schemas.microsoft.com/office/powerpoint/2010/main" val="28082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894FFC5-96E7-B94A-98D9-02B86C584E64}"/>
              </a:ext>
            </a:extLst>
          </p:cNvPr>
          <p:cNvSpPr>
            <a:spLocks noGrp="1"/>
          </p:cNvSpPr>
          <p:nvPr>
            <p:ph type="title"/>
          </p:nvPr>
        </p:nvSpPr>
        <p:spPr/>
        <p:txBody>
          <a:bodyPr/>
          <a:lstStyle/>
          <a:p>
            <a:pPr algn="l"/>
            <a:r>
              <a:rPr lang="nl-NL" b="1" dirty="0">
                <a:solidFill>
                  <a:srgbClr val="00AFE3"/>
                </a:solidFill>
              </a:rPr>
              <a:t>Hoe leg ik uit wat het </a:t>
            </a:r>
            <a:r>
              <a:rPr lang="nl-NL" b="1" dirty="0" smtClean="0">
                <a:solidFill>
                  <a:srgbClr val="00AFE3"/>
                </a:solidFill>
              </a:rPr>
              <a:t>Corona-virus </a:t>
            </a:r>
            <a:r>
              <a:rPr lang="nl-NL" b="1" dirty="0">
                <a:solidFill>
                  <a:srgbClr val="00AFE3"/>
                </a:solidFill>
              </a:rPr>
              <a:t>is?</a:t>
            </a:r>
          </a:p>
        </p:txBody>
      </p:sp>
      <p:sp>
        <p:nvSpPr>
          <p:cNvPr id="3" name="Tijdelijke aanduiding voor inhoud 2">
            <a:extLst>
              <a:ext uri="{FF2B5EF4-FFF2-40B4-BE49-F238E27FC236}">
                <a16:creationId xmlns="" xmlns:a16="http://schemas.microsoft.com/office/drawing/2014/main" id="{7D263F60-A65C-C14F-9F91-47133E7079B4}"/>
              </a:ext>
            </a:extLst>
          </p:cNvPr>
          <p:cNvSpPr>
            <a:spLocks noGrp="1"/>
          </p:cNvSpPr>
          <p:nvPr>
            <p:ph idx="1"/>
          </p:nvPr>
        </p:nvSpPr>
        <p:spPr>
          <a:xfrm>
            <a:off x="179512" y="1628800"/>
            <a:ext cx="8218487" cy="3672210"/>
          </a:xfrm>
        </p:spPr>
        <p:txBody>
          <a:bodyPr/>
          <a:lstStyle/>
          <a:p>
            <a:pPr marL="0" indent="0">
              <a:buNone/>
            </a:pPr>
            <a:r>
              <a:rPr lang="nl-NL" sz="2000" dirty="0"/>
              <a:t>Hoe je moeilijke dingen uitlegt, is afhankelijk van de leeftijd van je kind en wat je kind wil weten. </a:t>
            </a:r>
          </a:p>
          <a:p>
            <a:pPr marL="0" indent="0">
              <a:buNone/>
            </a:pPr>
            <a:r>
              <a:rPr lang="nl-NL" sz="2000" dirty="0"/>
              <a:t>Luister goed naar de vraag van je kind. Stem af op de vraag. Gebruik woorden die passen bij de leeftijd van je kind. </a:t>
            </a:r>
          </a:p>
          <a:p>
            <a:pPr marL="0" indent="0">
              <a:buNone/>
            </a:pPr>
            <a:r>
              <a:rPr lang="nl-NL" sz="2000" dirty="0"/>
              <a:t>Veel vragen van kinderen over het </a:t>
            </a:r>
            <a:r>
              <a:rPr lang="nl-NL" sz="2000" dirty="0" smtClean="0"/>
              <a:t>Corona-virus </a:t>
            </a:r>
            <a:r>
              <a:rPr lang="nl-NL" sz="2000" dirty="0"/>
              <a:t>zijn besproken in het jeugdjournaal op 15 maart 2020. Je kunt deze aflevering samen met je kind bekijken en </a:t>
            </a:r>
            <a:r>
              <a:rPr lang="nl-NL" sz="2000" dirty="0" smtClean="0"/>
              <a:t>erover praten.</a:t>
            </a:r>
            <a:endParaRPr lang="nl-NL" sz="2000" dirty="0"/>
          </a:p>
          <a:p>
            <a:pPr marL="0" indent="0">
              <a:buNone/>
            </a:pPr>
            <a:r>
              <a:rPr lang="nl-NL" dirty="0"/>
              <a:t> </a:t>
            </a:r>
          </a:p>
          <a:p>
            <a:pPr marL="0" indent="0">
              <a:buNone/>
            </a:pPr>
            <a:r>
              <a:rPr lang="nl-NL" sz="1400" i="1" dirty="0">
                <a:hlinkClick r:id="rId2"/>
              </a:rPr>
              <a:t>https://jeugdjournaal.nl/artikel/2327156-speciaal-nos-jeugdjournaal-over-het-corona-virus.html</a:t>
            </a:r>
            <a:endParaRPr lang="nl-NL" sz="1400" i="1" dirty="0"/>
          </a:p>
          <a:p>
            <a:pPr marL="0" indent="0">
              <a:buNone/>
            </a:pPr>
            <a:endParaRPr lang="nl-NL" sz="2000" i="1" dirty="0"/>
          </a:p>
          <a:p>
            <a:pPr marL="0" indent="0">
              <a:buNone/>
            </a:pPr>
            <a:endParaRPr lang="nl-NL" dirty="0"/>
          </a:p>
        </p:txBody>
      </p:sp>
    </p:spTree>
    <p:extLst>
      <p:ext uri="{BB962C8B-B14F-4D97-AF65-F5344CB8AC3E}">
        <p14:creationId xmlns:p14="http://schemas.microsoft.com/office/powerpoint/2010/main" val="728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nl-NL" b="1" dirty="0">
                <a:solidFill>
                  <a:srgbClr val="00AFE3"/>
                </a:solidFill>
              </a:rPr>
              <a:t>Kan ik mijn kind alles vertellen?</a:t>
            </a:r>
          </a:p>
        </p:txBody>
      </p:sp>
      <p:sp>
        <p:nvSpPr>
          <p:cNvPr id="37891" name="Rectangle 3"/>
          <p:cNvSpPr>
            <a:spLocks noGrp="1" noChangeArrowheads="1"/>
          </p:cNvSpPr>
          <p:nvPr>
            <p:ph type="body" idx="1"/>
          </p:nvPr>
        </p:nvSpPr>
        <p:spPr/>
        <p:txBody>
          <a:bodyPr/>
          <a:lstStyle/>
          <a:p>
            <a:pPr marL="0" indent="0">
              <a:buNone/>
            </a:pPr>
            <a:r>
              <a:rPr lang="nl-NL" sz="2000" dirty="0"/>
              <a:t>Blijf eerlijk, ook als kinderen vragen hebben over moeilijke onderwerpen. Probeer het niet ‘te zwaar’ te maken. Houd je verhaal kort. Je kunt een tekening of een plaatje gebruiken.</a:t>
            </a:r>
          </a:p>
          <a:p>
            <a:pPr marL="0" indent="0">
              <a:buNone/>
            </a:pPr>
            <a:endParaRPr lang="nl-NL" sz="2000" dirty="0"/>
          </a:p>
          <a:p>
            <a:pPr marL="0" indent="0">
              <a:buNone/>
            </a:pPr>
            <a:r>
              <a:rPr lang="nl-NL" sz="2000" dirty="0"/>
              <a:t>Jongere kinderen zijn bezig met wat zich afspeelt in hun eigen wereld. Beperk informatie, geef alleen antwoord op de vraag. Oudere kinderen reageren vaak op wat ze hebben gehoord of gezien op </a:t>
            </a:r>
            <a:r>
              <a:rPr lang="nl-NL" sz="2000" dirty="0" err="1"/>
              <a:t>social</a:t>
            </a:r>
            <a:r>
              <a:rPr lang="nl-NL" sz="2000" dirty="0"/>
              <a:t> media of TV. Kijk als het mogelijk is samen naar de informatie voor kinderen over het Corona-virus en praat er over.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BC79457-2FD0-3745-AC35-36F7A1C37666}"/>
              </a:ext>
            </a:extLst>
          </p:cNvPr>
          <p:cNvSpPr>
            <a:spLocks noGrp="1"/>
          </p:cNvSpPr>
          <p:nvPr>
            <p:ph type="title"/>
          </p:nvPr>
        </p:nvSpPr>
        <p:spPr/>
        <p:txBody>
          <a:bodyPr/>
          <a:lstStyle/>
          <a:p>
            <a:pPr algn="l"/>
            <a:r>
              <a:rPr lang="nl-NL" b="1" dirty="0">
                <a:solidFill>
                  <a:srgbClr val="00AFE3"/>
                </a:solidFill>
              </a:rPr>
              <a:t>Wat moet ik mijn kind vooral vertellen?</a:t>
            </a:r>
          </a:p>
        </p:txBody>
      </p:sp>
      <p:sp>
        <p:nvSpPr>
          <p:cNvPr id="3" name="Tijdelijke aanduiding voor inhoud 2">
            <a:extLst>
              <a:ext uri="{FF2B5EF4-FFF2-40B4-BE49-F238E27FC236}">
                <a16:creationId xmlns="" xmlns:a16="http://schemas.microsoft.com/office/drawing/2014/main" id="{72B9D75A-2AE3-6E4F-9415-75D8B7DB5282}"/>
              </a:ext>
            </a:extLst>
          </p:cNvPr>
          <p:cNvSpPr>
            <a:spLocks noGrp="1"/>
          </p:cNvSpPr>
          <p:nvPr>
            <p:ph idx="1"/>
          </p:nvPr>
        </p:nvSpPr>
        <p:spPr/>
        <p:txBody>
          <a:bodyPr/>
          <a:lstStyle/>
          <a:p>
            <a:pPr marL="0" indent="0">
              <a:buNone/>
            </a:pPr>
            <a:r>
              <a:rPr lang="nl-NL" sz="2000" dirty="0"/>
              <a:t>Je wilt je kind vooral leren hoe we met elkaar verspreiding van het </a:t>
            </a:r>
            <a:r>
              <a:rPr lang="nl-NL" sz="2000" dirty="0" smtClean="0"/>
              <a:t>Corona-virus </a:t>
            </a:r>
            <a:r>
              <a:rPr lang="nl-NL" sz="2000" dirty="0"/>
              <a:t>kunnen voorkomen. Het is beter te vertellen wat je kind zelf </a:t>
            </a:r>
            <a:r>
              <a:rPr lang="nl-NL" sz="2000" i="1" dirty="0"/>
              <a:t>wel</a:t>
            </a:r>
            <a:r>
              <a:rPr lang="nl-NL" sz="2000" dirty="0"/>
              <a:t> kan doen, in plaats van te vertellen wat hij of zij </a:t>
            </a:r>
            <a:r>
              <a:rPr lang="nl-NL" sz="2000" i="1" dirty="0"/>
              <a:t>niet</a:t>
            </a:r>
            <a:r>
              <a:rPr lang="nl-NL" sz="2000" dirty="0"/>
              <a:t> moet doen. Oefen het samen en geef het goede voorbeeld.</a:t>
            </a:r>
          </a:p>
          <a:p>
            <a:pPr marL="0" indent="0">
              <a:buNone/>
            </a:pPr>
            <a:endParaRPr lang="nl-NL" sz="2000" dirty="0"/>
          </a:p>
          <a:p>
            <a:pPr marL="0" indent="0">
              <a:buNone/>
            </a:pPr>
            <a:r>
              <a:rPr lang="nl-NL" sz="2000" dirty="0"/>
              <a:t>Dus: </a:t>
            </a:r>
          </a:p>
          <a:p>
            <a:pPr>
              <a:buFontTx/>
              <a:buChar char="-"/>
            </a:pPr>
            <a:r>
              <a:rPr lang="nl-NL" sz="2000" dirty="0"/>
              <a:t>was je handen vaak en lang met zeep en water (als je 2x happy </a:t>
            </a:r>
            <a:r>
              <a:rPr lang="nl-NL" sz="2000" dirty="0" err="1"/>
              <a:t>birthday</a:t>
            </a:r>
            <a:r>
              <a:rPr lang="nl-NL" sz="2000" dirty="0"/>
              <a:t> zingt, heb je lang genoeg gewassen)</a:t>
            </a:r>
          </a:p>
          <a:p>
            <a:pPr>
              <a:buFontTx/>
              <a:buChar char="-"/>
            </a:pPr>
            <a:r>
              <a:rPr lang="nl-NL" sz="2000" dirty="0"/>
              <a:t>hoest in je </a:t>
            </a:r>
            <a:r>
              <a:rPr lang="nl-NL" sz="2000" dirty="0" err="1"/>
              <a:t>elleboog</a:t>
            </a:r>
            <a:endParaRPr lang="nl-NL" sz="2000" dirty="0"/>
          </a:p>
          <a:p>
            <a:pPr>
              <a:buFontTx/>
              <a:buChar char="-"/>
            </a:pPr>
            <a:r>
              <a:rPr lang="nl-NL" sz="2000" dirty="0"/>
              <a:t>snuit je neus in een papieren zakdoek die je daarna weggooit</a:t>
            </a:r>
          </a:p>
          <a:p>
            <a:pPr>
              <a:buFontTx/>
              <a:buChar char="-"/>
            </a:pPr>
            <a:r>
              <a:rPr lang="nl-NL" sz="2000" dirty="0"/>
              <a:t>houd zoveel afstand van anderen dat als jij je arm uitstrekt en de ander ook de vingertoppen elkaar niet raken.</a:t>
            </a:r>
          </a:p>
        </p:txBody>
      </p:sp>
    </p:spTree>
    <p:extLst>
      <p:ext uri="{BB962C8B-B14F-4D97-AF65-F5344CB8AC3E}">
        <p14:creationId xmlns:p14="http://schemas.microsoft.com/office/powerpoint/2010/main" val="326189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F95E73C-7AB1-534D-9E48-6E3FEEDD0F01}"/>
              </a:ext>
            </a:extLst>
          </p:cNvPr>
          <p:cNvSpPr>
            <a:spLocks noGrp="1"/>
          </p:cNvSpPr>
          <p:nvPr>
            <p:ph type="title"/>
          </p:nvPr>
        </p:nvSpPr>
        <p:spPr/>
        <p:txBody>
          <a:bodyPr/>
          <a:lstStyle/>
          <a:p>
            <a:pPr algn="l"/>
            <a:r>
              <a:rPr lang="nl-NL" b="1" dirty="0">
                <a:solidFill>
                  <a:srgbClr val="00AFE3"/>
                </a:solidFill>
              </a:rPr>
              <a:t>Hoe help ik mijn kind alles te </a:t>
            </a:r>
            <a:r>
              <a:rPr lang="nl-NL" b="1" dirty="0" smtClean="0">
                <a:solidFill>
                  <a:srgbClr val="00AFE3"/>
                </a:solidFill>
              </a:rPr>
              <a:t/>
            </a:r>
            <a:br>
              <a:rPr lang="nl-NL" b="1" dirty="0" smtClean="0">
                <a:solidFill>
                  <a:srgbClr val="00AFE3"/>
                </a:solidFill>
              </a:rPr>
            </a:br>
            <a:r>
              <a:rPr lang="nl-NL" b="1" dirty="0" smtClean="0">
                <a:solidFill>
                  <a:srgbClr val="00AFE3"/>
                </a:solidFill>
              </a:rPr>
              <a:t>onthouden</a:t>
            </a:r>
            <a:r>
              <a:rPr lang="nl-NL" b="1" dirty="0">
                <a:solidFill>
                  <a:srgbClr val="00AFE3"/>
                </a:solidFill>
              </a:rPr>
              <a:t>?</a:t>
            </a:r>
          </a:p>
        </p:txBody>
      </p:sp>
      <p:sp>
        <p:nvSpPr>
          <p:cNvPr id="7" name="Tijdelijke aanduiding voor tekst 6">
            <a:extLst>
              <a:ext uri="{FF2B5EF4-FFF2-40B4-BE49-F238E27FC236}">
                <a16:creationId xmlns="" xmlns:a16="http://schemas.microsoft.com/office/drawing/2014/main" id="{D2E52C36-1F5F-114E-AE43-8AB57E0F25BA}"/>
              </a:ext>
            </a:extLst>
          </p:cNvPr>
          <p:cNvSpPr>
            <a:spLocks noGrp="1"/>
          </p:cNvSpPr>
          <p:nvPr>
            <p:ph type="body" idx="1"/>
          </p:nvPr>
        </p:nvSpPr>
        <p:spPr>
          <a:xfrm>
            <a:off x="447463" y="1628800"/>
            <a:ext cx="4040188" cy="1461839"/>
          </a:xfrm>
        </p:spPr>
        <p:txBody>
          <a:bodyPr/>
          <a:lstStyle/>
          <a:p>
            <a:r>
              <a:rPr lang="nl-NL" sz="2000" b="0" dirty="0"/>
              <a:t>Kijk op internet naar voor jouw kind aantrekkelijke plaatjes en hang die op een plek waar je vaak bent, bijvoorbeeld de keuken of in de </a:t>
            </a:r>
            <a:r>
              <a:rPr lang="nl-NL" sz="2000" b="0" dirty="0" err="1"/>
              <a:t>w.c.</a:t>
            </a:r>
            <a:endParaRPr lang="nl-NL" sz="2000" b="0" dirty="0"/>
          </a:p>
        </p:txBody>
      </p:sp>
      <p:pic>
        <p:nvPicPr>
          <p:cNvPr id="11" name="Tijdelijke aanduiding voor inhoud 10">
            <a:extLst>
              <a:ext uri="{FF2B5EF4-FFF2-40B4-BE49-F238E27FC236}">
                <a16:creationId xmlns="" xmlns:a16="http://schemas.microsoft.com/office/drawing/2014/main" id="{25C8CE1C-15C6-BB4F-A04E-983CFCFDB730}"/>
              </a:ext>
            </a:extLst>
          </p:cNvPr>
          <p:cNvPicPr>
            <a:picLocks noGrp="1" noChangeAspect="1"/>
          </p:cNvPicPr>
          <p:nvPr>
            <p:ph sz="quarter" idx="4"/>
          </p:nvPr>
        </p:nvPicPr>
        <p:blipFill>
          <a:blip r:embed="rId2"/>
          <a:stretch>
            <a:fillRect/>
          </a:stretch>
        </p:blipFill>
        <p:spPr>
          <a:xfrm>
            <a:off x="4572000" y="1394920"/>
            <a:ext cx="3951288" cy="3951288"/>
          </a:xfrm>
          <a:prstGeom prst="rect">
            <a:avLst/>
          </a:prstGeom>
        </p:spPr>
      </p:pic>
      <p:sp>
        <p:nvSpPr>
          <p:cNvPr id="13" name="Rechthoek 12">
            <a:extLst>
              <a:ext uri="{FF2B5EF4-FFF2-40B4-BE49-F238E27FC236}">
                <a16:creationId xmlns="" xmlns:a16="http://schemas.microsoft.com/office/drawing/2014/main" id="{5F67CFF5-92D8-614A-9E61-96B8B48477A6}"/>
              </a:ext>
            </a:extLst>
          </p:cNvPr>
          <p:cNvSpPr/>
          <p:nvPr/>
        </p:nvSpPr>
        <p:spPr>
          <a:xfrm>
            <a:off x="457200" y="6049011"/>
            <a:ext cx="8579296" cy="646331"/>
          </a:xfrm>
          <a:prstGeom prst="rect">
            <a:avLst/>
          </a:prstGeom>
        </p:spPr>
        <p:txBody>
          <a:bodyPr wrap="square">
            <a:spAutoFit/>
          </a:bodyPr>
          <a:lstStyle/>
          <a:p>
            <a:r>
              <a:rPr lang="nl-NL" sz="1200" dirty="0">
                <a:hlinkClick r:id="rId3"/>
              </a:rPr>
              <a:t>https://www.ggdtwente.nl/images/FOLDERS/Handleidinghandenwassen.pdf</a:t>
            </a:r>
            <a:endParaRPr lang="nl-NL" sz="1200" dirty="0"/>
          </a:p>
          <a:p>
            <a:r>
              <a:rPr lang="nl-NL" sz="1200" dirty="0">
                <a:hlinkClick r:id="rId4"/>
              </a:rPr>
              <a:t>https://www.vttl.be/sites/www2.vttl.be/files/affiche%20voorzorgsmaatregelen_0.pdf</a:t>
            </a:r>
            <a:endParaRPr lang="nl-NL" sz="1200" dirty="0"/>
          </a:p>
          <a:p>
            <a:endParaRPr lang="nl-NL" sz="1200" dirty="0"/>
          </a:p>
        </p:txBody>
      </p:sp>
      <p:pic>
        <p:nvPicPr>
          <p:cNvPr id="16" name="Tijdelijke aanduiding voor inhoud 15">
            <a:extLst>
              <a:ext uri="{FF2B5EF4-FFF2-40B4-BE49-F238E27FC236}">
                <a16:creationId xmlns="" xmlns:a16="http://schemas.microsoft.com/office/drawing/2014/main" id="{4DE7C2BA-7C6B-6F48-9E58-34A9CCF89518}"/>
              </a:ext>
            </a:extLst>
          </p:cNvPr>
          <p:cNvPicPr>
            <a:picLocks noGrp="1" noChangeAspect="1"/>
          </p:cNvPicPr>
          <p:nvPr>
            <p:ph sz="half" idx="2"/>
          </p:nvPr>
        </p:nvPicPr>
        <p:blipFill>
          <a:blip r:embed="rId5"/>
          <a:stretch>
            <a:fillRect/>
          </a:stretch>
        </p:blipFill>
        <p:spPr>
          <a:xfrm>
            <a:off x="899592" y="3636714"/>
            <a:ext cx="3390900" cy="2400300"/>
          </a:xfrm>
          <a:prstGeom prst="rect">
            <a:avLst/>
          </a:prstGeom>
        </p:spPr>
      </p:pic>
    </p:spTree>
    <p:extLst>
      <p:ext uri="{BB962C8B-B14F-4D97-AF65-F5344CB8AC3E}">
        <p14:creationId xmlns:p14="http://schemas.microsoft.com/office/powerpoint/2010/main" val="271111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solidFill>
                  <a:srgbClr val="00AFE3"/>
                </a:solidFill>
              </a:rPr>
              <a:t>Wat moet ik zeggen als mijn kind bang is</a:t>
            </a:r>
            <a:br>
              <a:rPr lang="nl-NL" b="1" dirty="0">
                <a:solidFill>
                  <a:srgbClr val="00AFE3"/>
                </a:solidFill>
              </a:rPr>
            </a:br>
            <a:r>
              <a:rPr lang="nl-NL" b="1" dirty="0">
                <a:solidFill>
                  <a:srgbClr val="00AFE3"/>
                </a:solidFill>
              </a:rPr>
              <a:t>om dood te gaan?</a:t>
            </a:r>
          </a:p>
        </p:txBody>
      </p:sp>
      <p:sp>
        <p:nvSpPr>
          <p:cNvPr id="3" name="Tijdelijke aanduiding voor inhoud 2"/>
          <p:cNvSpPr>
            <a:spLocks noGrp="1"/>
          </p:cNvSpPr>
          <p:nvPr>
            <p:ph idx="1"/>
          </p:nvPr>
        </p:nvSpPr>
        <p:spPr/>
        <p:txBody>
          <a:bodyPr/>
          <a:lstStyle/>
          <a:p>
            <a:pPr marL="0" indent="0">
              <a:buNone/>
            </a:pPr>
            <a:r>
              <a:rPr lang="nl-NL" sz="2000" dirty="0"/>
              <a:t>Ga vragen over de dood niet uit de weg. Vanaf ongeveer 5 jaar realiseren kinderen zich dat ze dood kunnen gaan en zijn vragen over </a:t>
            </a:r>
            <a:r>
              <a:rPr lang="nl-NL" sz="2000" dirty="0" smtClean="0"/>
              <a:t>doodgaan </a:t>
            </a:r>
            <a:r>
              <a:rPr lang="nl-NL" sz="2000" dirty="0"/>
              <a:t>heel gewoon. De kans dat kinderen heel erg ziek worden van het </a:t>
            </a:r>
            <a:r>
              <a:rPr lang="nl-NL" sz="2000" dirty="0" smtClean="0"/>
              <a:t>Corona-virus </a:t>
            </a:r>
            <a:r>
              <a:rPr lang="nl-NL" sz="2000" dirty="0"/>
              <a:t>is heel klein. De kans dat kinderen hieraan overlijden is nog veel kleiner. </a:t>
            </a:r>
          </a:p>
          <a:p>
            <a:pPr marL="0" indent="0">
              <a:buNone/>
            </a:pPr>
            <a:endParaRPr lang="nl-NL" sz="2000" dirty="0"/>
          </a:p>
          <a:p>
            <a:pPr marL="0" indent="0">
              <a:buNone/>
            </a:pPr>
            <a:r>
              <a:rPr lang="nl-NL" sz="2000" dirty="0"/>
              <a:t>Als kinderen zorgen hebben over anderen, is het goed om hierover te praten en door te vragen. Over wie maak je je grote zorgen en waarom? De meeste zorgen kun je als ouder kleiner maken door goede uitleg te geven. </a:t>
            </a:r>
          </a:p>
        </p:txBody>
      </p:sp>
    </p:spTree>
    <p:extLst>
      <p:ext uri="{BB962C8B-B14F-4D97-AF65-F5344CB8AC3E}">
        <p14:creationId xmlns:p14="http://schemas.microsoft.com/office/powerpoint/2010/main" val="30529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13F1419-7253-6141-B47E-E5E0AA470E58}"/>
              </a:ext>
            </a:extLst>
          </p:cNvPr>
          <p:cNvSpPr>
            <a:spLocks noGrp="1"/>
          </p:cNvSpPr>
          <p:nvPr>
            <p:ph type="title"/>
          </p:nvPr>
        </p:nvSpPr>
        <p:spPr>
          <a:xfrm>
            <a:off x="468313" y="548680"/>
            <a:ext cx="8218488" cy="503238"/>
          </a:xfrm>
        </p:spPr>
        <p:txBody>
          <a:bodyPr/>
          <a:lstStyle/>
          <a:p>
            <a:pPr algn="l"/>
            <a:r>
              <a:rPr lang="nl-NL" b="1" dirty="0">
                <a:solidFill>
                  <a:srgbClr val="00AFE3"/>
                </a:solidFill>
              </a:rPr>
              <a:t>Wat moet ik zeggen als ik het antwoord </a:t>
            </a:r>
            <a:br>
              <a:rPr lang="nl-NL" b="1" dirty="0">
                <a:solidFill>
                  <a:srgbClr val="00AFE3"/>
                </a:solidFill>
              </a:rPr>
            </a:br>
            <a:r>
              <a:rPr lang="nl-NL" b="1" dirty="0">
                <a:solidFill>
                  <a:srgbClr val="00AFE3"/>
                </a:solidFill>
              </a:rPr>
              <a:t>op de vragen van mijn kind niet </a:t>
            </a:r>
            <a:r>
              <a:rPr lang="nl-NL" b="1" dirty="0" smtClean="0">
                <a:solidFill>
                  <a:srgbClr val="00AFE3"/>
                </a:solidFill>
              </a:rPr>
              <a:t>weet? </a:t>
            </a:r>
            <a:endParaRPr lang="nl-NL" b="1" dirty="0">
              <a:solidFill>
                <a:srgbClr val="00AFE3"/>
              </a:solidFill>
            </a:endParaRPr>
          </a:p>
        </p:txBody>
      </p:sp>
      <p:sp>
        <p:nvSpPr>
          <p:cNvPr id="3" name="Tijdelijke aanduiding voor inhoud 2">
            <a:extLst>
              <a:ext uri="{FF2B5EF4-FFF2-40B4-BE49-F238E27FC236}">
                <a16:creationId xmlns="" xmlns:a16="http://schemas.microsoft.com/office/drawing/2014/main" id="{DCB7F9EA-B97E-5A41-BA9D-22C77CC59ABB}"/>
              </a:ext>
            </a:extLst>
          </p:cNvPr>
          <p:cNvSpPr>
            <a:spLocks noGrp="1"/>
          </p:cNvSpPr>
          <p:nvPr>
            <p:ph idx="1"/>
          </p:nvPr>
        </p:nvSpPr>
        <p:spPr>
          <a:xfrm>
            <a:off x="468313" y="1844824"/>
            <a:ext cx="8218487" cy="3528864"/>
          </a:xfrm>
        </p:spPr>
        <p:txBody>
          <a:bodyPr/>
          <a:lstStyle/>
          <a:p>
            <a:pPr marL="0" indent="0">
              <a:buNone/>
            </a:pPr>
            <a:r>
              <a:rPr lang="nl-NL" sz="2000" dirty="0"/>
              <a:t>Kinderen kunnen ingewikkelde vragen stellen. Soms weet je als ouder het antwoord niet. Dat is niet erg, zeg dat eerlijk. Geef aan dat je op zoek gaat naar het juiste antwoord of bedenk samen hoe je het antwoord gaat vinden. </a:t>
            </a:r>
          </a:p>
          <a:p>
            <a:endParaRPr lang="nl-NL" dirty="0"/>
          </a:p>
        </p:txBody>
      </p:sp>
    </p:spTree>
    <p:extLst>
      <p:ext uri="{BB962C8B-B14F-4D97-AF65-F5344CB8AC3E}">
        <p14:creationId xmlns:p14="http://schemas.microsoft.com/office/powerpoint/2010/main" val="238580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solidFill>
                  <a:srgbClr val="00AFE3"/>
                </a:solidFill>
              </a:rPr>
              <a:t>Wat moet je doen als je kind zich </a:t>
            </a:r>
            <a:br>
              <a:rPr lang="nl-NL" b="1" dirty="0">
                <a:solidFill>
                  <a:srgbClr val="00AFE3"/>
                </a:solidFill>
              </a:rPr>
            </a:br>
            <a:r>
              <a:rPr lang="nl-NL" b="1" dirty="0">
                <a:solidFill>
                  <a:srgbClr val="00AFE3"/>
                </a:solidFill>
              </a:rPr>
              <a:t>veel zorgen maakt?</a:t>
            </a:r>
          </a:p>
        </p:txBody>
      </p:sp>
      <p:sp>
        <p:nvSpPr>
          <p:cNvPr id="3" name="Tijdelijke aanduiding voor inhoud 2"/>
          <p:cNvSpPr>
            <a:spLocks noGrp="1"/>
          </p:cNvSpPr>
          <p:nvPr>
            <p:ph idx="1"/>
          </p:nvPr>
        </p:nvSpPr>
        <p:spPr>
          <a:xfrm>
            <a:off x="468313" y="1772816"/>
            <a:ext cx="8218487" cy="3600872"/>
          </a:xfrm>
        </p:spPr>
        <p:txBody>
          <a:bodyPr/>
          <a:lstStyle/>
          <a:p>
            <a:pPr marL="0" indent="0">
              <a:buNone/>
            </a:pPr>
            <a:r>
              <a:rPr lang="nl-NL" sz="2000" dirty="0"/>
              <a:t>Neem de angst van je kind serieus en probeer de zorgen weg te nemen. Dit doe je vooral door goed na te vragen waarover jouw kind zorgen heeft en je kind eerlijke informatie te geven. Als kinderen ‘het’ niet weten of niet begrijpen, kunnen ze onnodig ongerust zijn. </a:t>
            </a:r>
          </a:p>
          <a:p>
            <a:pPr marL="0" indent="0">
              <a:buNone/>
            </a:pPr>
            <a:endParaRPr lang="nl-NL" sz="2000" dirty="0" smtClean="0"/>
          </a:p>
          <a:p>
            <a:pPr marL="0" indent="0">
              <a:buNone/>
            </a:pPr>
            <a:r>
              <a:rPr lang="nl-NL" sz="2000" dirty="0" smtClean="0"/>
              <a:t>Als </a:t>
            </a:r>
            <a:r>
              <a:rPr lang="nl-NL" sz="2000" dirty="0"/>
              <a:t>je je als ouder zorgen maakt, helpt het om je eigen zorgen te herkennen en te bespreken. Als kinderen niet weten waarover jij bezorgd bent, kunnen ze van alles bedenken. Die zorgen zijn soms veel groter dan nodig is. </a:t>
            </a:r>
          </a:p>
        </p:txBody>
      </p:sp>
    </p:spTree>
    <p:extLst>
      <p:ext uri="{BB962C8B-B14F-4D97-AF65-F5344CB8AC3E}">
        <p14:creationId xmlns:p14="http://schemas.microsoft.com/office/powerpoint/2010/main" val="260325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B77687-4FB8-CD46-B1E1-85521ABEAC0A}"/>
              </a:ext>
            </a:extLst>
          </p:cNvPr>
          <p:cNvSpPr>
            <a:spLocks noGrp="1"/>
          </p:cNvSpPr>
          <p:nvPr>
            <p:ph type="title"/>
          </p:nvPr>
        </p:nvSpPr>
        <p:spPr/>
        <p:txBody>
          <a:bodyPr/>
          <a:lstStyle/>
          <a:p>
            <a:pPr algn="l"/>
            <a:r>
              <a:rPr lang="nl-NL" b="1" dirty="0">
                <a:solidFill>
                  <a:srgbClr val="00AFE3"/>
                </a:solidFill>
              </a:rPr>
              <a:t>Mijn kind heeft autisme. Kan ik hem ook </a:t>
            </a:r>
            <a:br>
              <a:rPr lang="nl-NL" b="1" dirty="0">
                <a:solidFill>
                  <a:srgbClr val="00AFE3"/>
                </a:solidFill>
              </a:rPr>
            </a:br>
            <a:r>
              <a:rPr lang="nl-NL" b="1" dirty="0">
                <a:solidFill>
                  <a:srgbClr val="00AFE3"/>
                </a:solidFill>
              </a:rPr>
              <a:t>uitleg geven over Corona?</a:t>
            </a:r>
          </a:p>
        </p:txBody>
      </p:sp>
      <p:pic>
        <p:nvPicPr>
          <p:cNvPr id="4" name="Tijdelijke aanduiding voor inhoud 3">
            <a:extLst>
              <a:ext uri="{FF2B5EF4-FFF2-40B4-BE49-F238E27FC236}">
                <a16:creationId xmlns="" xmlns:a16="http://schemas.microsoft.com/office/drawing/2014/main" id="{627C3CDD-CE63-8A4C-8BD1-E42F2A61BF60}"/>
              </a:ext>
            </a:extLst>
          </p:cNvPr>
          <p:cNvPicPr>
            <a:picLocks noGrp="1" noChangeAspect="1"/>
          </p:cNvPicPr>
          <p:nvPr>
            <p:ph sz="half" idx="1"/>
          </p:nvPr>
        </p:nvPicPr>
        <p:blipFill>
          <a:blip r:embed="rId2"/>
          <a:stretch>
            <a:fillRect/>
          </a:stretch>
        </p:blipFill>
        <p:spPr>
          <a:xfrm>
            <a:off x="5148063" y="1625616"/>
            <a:ext cx="2847307" cy="4029208"/>
          </a:xfrm>
          <a:prstGeom prst="rect">
            <a:avLst/>
          </a:prstGeom>
        </p:spPr>
      </p:pic>
      <p:sp>
        <p:nvSpPr>
          <p:cNvPr id="5" name="Tijdelijke aanduiding voor inhoud 4">
            <a:extLst>
              <a:ext uri="{FF2B5EF4-FFF2-40B4-BE49-F238E27FC236}">
                <a16:creationId xmlns="" xmlns:a16="http://schemas.microsoft.com/office/drawing/2014/main" id="{F672718C-A5AC-884C-B288-7E6D7274FC59}"/>
              </a:ext>
            </a:extLst>
          </p:cNvPr>
          <p:cNvSpPr>
            <a:spLocks noGrp="1"/>
          </p:cNvSpPr>
          <p:nvPr>
            <p:ph sz="half" idx="2"/>
          </p:nvPr>
        </p:nvSpPr>
        <p:spPr>
          <a:xfrm>
            <a:off x="504664" y="1625616"/>
            <a:ext cx="4033837" cy="4032250"/>
          </a:xfrm>
        </p:spPr>
        <p:txBody>
          <a:bodyPr/>
          <a:lstStyle/>
          <a:p>
            <a:pPr marL="0" indent="0">
              <a:buNone/>
            </a:pPr>
            <a:r>
              <a:rPr lang="nl-NL" sz="2000" dirty="0"/>
              <a:t>Jazeker, ook kinderen met autisme of andere ontwikkelingsproblemen kun je uitleg geven over corona.</a:t>
            </a:r>
          </a:p>
          <a:p>
            <a:pPr marL="0" indent="0">
              <a:buNone/>
            </a:pPr>
            <a:r>
              <a:rPr lang="nl-NL" sz="2000" dirty="0"/>
              <a:t>Op de hieronder genoemde site vind je ook informatie over het maken van een dagprogramma nu je kind niet naar school gaat. </a:t>
            </a:r>
          </a:p>
          <a:p>
            <a:pPr marL="0" indent="0">
              <a:buNone/>
            </a:pPr>
            <a:endParaRPr lang="nl-NL" sz="2000" dirty="0"/>
          </a:p>
          <a:p>
            <a:pPr marL="0" indent="0">
              <a:buNone/>
            </a:pPr>
            <a:r>
              <a:rPr lang="nl-NL" sz="2000" dirty="0"/>
              <a:t>Als je kind zich zorgen blijft maken, praat hierover met andere ouders of neem contact op met een deskundige of hulpverlener.</a:t>
            </a:r>
          </a:p>
        </p:txBody>
      </p:sp>
      <p:sp>
        <p:nvSpPr>
          <p:cNvPr id="6" name="Rechthoek 5">
            <a:extLst>
              <a:ext uri="{FF2B5EF4-FFF2-40B4-BE49-F238E27FC236}">
                <a16:creationId xmlns="" xmlns:a16="http://schemas.microsoft.com/office/drawing/2014/main" id="{64EFDFE1-CBD2-5247-A4D1-E619E315CE82}"/>
              </a:ext>
            </a:extLst>
          </p:cNvPr>
          <p:cNvSpPr/>
          <p:nvPr/>
        </p:nvSpPr>
        <p:spPr>
          <a:xfrm>
            <a:off x="504664" y="6070996"/>
            <a:ext cx="8123560" cy="307777"/>
          </a:xfrm>
          <a:prstGeom prst="rect">
            <a:avLst/>
          </a:prstGeom>
        </p:spPr>
        <p:txBody>
          <a:bodyPr wrap="square">
            <a:spAutoFit/>
          </a:bodyPr>
          <a:lstStyle/>
          <a:p>
            <a:r>
              <a:rPr lang="nl-NL" sz="1400" dirty="0" err="1"/>
              <a:t>https</a:t>
            </a:r>
            <a:r>
              <a:rPr lang="nl-NL" sz="1400" dirty="0"/>
              <a:t>://</a:t>
            </a:r>
            <a:r>
              <a:rPr lang="nl-NL" sz="1400" dirty="0" err="1"/>
              <a:t>www.autisme.nl</a:t>
            </a:r>
            <a:r>
              <a:rPr lang="nl-NL" sz="1400" dirty="0"/>
              <a:t>/2020/03/12/zo-stel-je-je-kind-met-autisme-gerust-over-het-</a:t>
            </a:r>
            <a:r>
              <a:rPr lang="nl-NL" sz="1400" dirty="0" err="1"/>
              <a:t>coronovirus</a:t>
            </a:r>
            <a:r>
              <a:rPr lang="nl-NL" sz="1400" dirty="0"/>
              <a:t>/</a:t>
            </a:r>
          </a:p>
        </p:txBody>
      </p:sp>
    </p:spTree>
    <p:extLst>
      <p:ext uri="{BB962C8B-B14F-4D97-AF65-F5344CB8AC3E}">
        <p14:creationId xmlns:p14="http://schemas.microsoft.com/office/powerpoint/2010/main" val="181720615"/>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YorneoPowerpointTemplate.potx" id="{AEF6EBFC-3460-49C4-A216-C58A8F33C0CD}" vid="{0AFA880D-40F5-40A6-9AFE-180A6F48D9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YorneoPowerpointTemplate</Template>
  <TotalTime>658</TotalTime>
  <Words>861</Words>
  <Application>Microsoft Office PowerPoint</Application>
  <PresentationFormat>Diavoorstelling (4:3)</PresentationFormat>
  <Paragraphs>50</Paragraphs>
  <Slides>10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Wingdings</vt:lpstr>
      <vt:lpstr>Standaardontwerp</vt:lpstr>
      <vt:lpstr>Praten met kinderen over Corona</vt:lpstr>
      <vt:lpstr>Hoe leg ik uit wat het Corona-virus is?</vt:lpstr>
      <vt:lpstr>Kan ik mijn kind alles vertellen?</vt:lpstr>
      <vt:lpstr>Wat moet ik mijn kind vooral vertellen?</vt:lpstr>
      <vt:lpstr>Hoe help ik mijn kind alles te  onthouden?</vt:lpstr>
      <vt:lpstr>Wat moet ik zeggen als mijn kind bang is om dood te gaan?</vt:lpstr>
      <vt:lpstr>Wat moet ik zeggen als ik het antwoord  op de vragen van mijn kind niet weet? </vt:lpstr>
      <vt:lpstr>Wat moet je doen als je kind zich  veel zorgen maakt?</vt:lpstr>
      <vt:lpstr>Mijn kind heeft autisme. Kan ik hem ook  uitleg geven over Corona?</vt:lpstr>
      <vt:lpstr>Hoe kan ik als ouder met mijn zorgen  omgaan?</vt:lpstr>
    </vt:vector>
  </TitlesOfParts>
  <Company>Yorneo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Praten met kinderen over Corona</dc:title>
  <dc:creator>Anka Wagenaar</dc:creator>
  <cp:lastModifiedBy>Ansje Bootsma</cp:lastModifiedBy>
  <cp:revision>18</cp:revision>
  <dcterms:created xsi:type="dcterms:W3CDTF">2020-03-15T19:18:50Z</dcterms:created>
  <dcterms:modified xsi:type="dcterms:W3CDTF">2020-03-16T10:55:30Z</dcterms:modified>
</cp:coreProperties>
</file>